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07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28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4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45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36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4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2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36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6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84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46FC0-C260-454E-BFC6-6FBBF6FFE56C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6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ijin.wang@epfl.ch" TargetMode="External"/><Relationship Id="rId2" Type="http://schemas.openxmlformats.org/officeDocument/2006/relationships/hyperlink" Target="mailto:lise.boitard-crepeau@epfl.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080655" y="1874982"/>
            <a:ext cx="9901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85089" y="2078182"/>
            <a:ext cx="113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Lecture 1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85088" y="2641353"/>
            <a:ext cx="139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Release of </a:t>
            </a:r>
            <a:r>
              <a:rPr lang="en-US" altLang="zh-CN" dirty="0" err="1"/>
              <a:t>excercise</a:t>
            </a:r>
            <a:r>
              <a:rPr lang="en-US" altLang="zh-CN" dirty="0"/>
              <a:t> 1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357746" y="1699491"/>
            <a:ext cx="0" cy="175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484252" y="2077722"/>
            <a:ext cx="113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Lecture 2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484251" y="2640893"/>
            <a:ext cx="139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Answer of </a:t>
            </a:r>
            <a:r>
              <a:rPr lang="en-US" altLang="zh-CN" dirty="0" err="1"/>
              <a:t>excercise</a:t>
            </a:r>
            <a:r>
              <a:rPr lang="en-US" altLang="zh-CN" dirty="0"/>
              <a:t> 1</a:t>
            </a:r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5056909" y="1699031"/>
            <a:ext cx="0" cy="175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447304" y="3481063"/>
            <a:ext cx="139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Release of </a:t>
            </a:r>
            <a:r>
              <a:rPr lang="en-US" altLang="zh-CN" dirty="0" err="1"/>
              <a:t>excercise</a:t>
            </a:r>
            <a:r>
              <a:rPr lang="en-US" altLang="zh-CN" dirty="0"/>
              <a:t> 2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2230578" y="1052700"/>
            <a:ext cx="225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One week to answer the questions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85088" y="4634991"/>
            <a:ext cx="24488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  <a:hlinkClick r:id="rId2"/>
              </a:rPr>
              <a:t>Contact:</a:t>
            </a: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  <a:hlinkClick r:id="rId2"/>
            </a:endParaRPr>
          </a:p>
          <a:p>
            <a:r>
              <a:rPr lang="fr-CH" sz="1800" dirty="0">
                <a:latin typeface="+mj-lt"/>
                <a:hlinkClick r:id="rId3"/>
              </a:rPr>
              <a:t>weijin.wang@epfl.ch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6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Are the Differences Between Prokaryotes and Eukaryotes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74" y="2015256"/>
            <a:ext cx="4341379" cy="32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35" y="371476"/>
            <a:ext cx="7000875" cy="61150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176510" y="1051252"/>
            <a:ext cx="4893089" cy="4967971"/>
            <a:chOff x="7176510" y="1494597"/>
            <a:chExt cx="4893089" cy="4967971"/>
          </a:xfrm>
        </p:grpSpPr>
        <p:grpSp>
          <p:nvGrpSpPr>
            <p:cNvPr id="2" name="组合 1"/>
            <p:cNvGrpSpPr/>
            <p:nvPr/>
          </p:nvGrpSpPr>
          <p:grpSpPr>
            <a:xfrm>
              <a:off x="7176510" y="1494597"/>
              <a:ext cx="4893089" cy="4967971"/>
              <a:chOff x="7176510" y="1494597"/>
              <a:chExt cx="4893089" cy="4967971"/>
            </a:xfrm>
            <a:solidFill>
              <a:schemeClr val="bg1"/>
            </a:solidFill>
          </p:grpSpPr>
          <p:pic>
            <p:nvPicPr>
              <p:cNvPr id="5" name="Picture 2" descr="Major Difference Between Gram-Positive and Gram-Negative Bacteri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6510" y="1494597"/>
                <a:ext cx="4839808" cy="1978272"/>
              </a:xfrm>
              <a:prstGeom prst="rect">
                <a:avLst/>
              </a:prstGeom>
              <a:grpFill/>
            </p:spPr>
          </p:pic>
          <p:pic>
            <p:nvPicPr>
              <p:cNvPr id="8" name="Picture 6" descr="Gram Positive vs Gram Negative | Technology Network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8330" y="3823728"/>
                <a:ext cx="4691269" cy="2638840"/>
              </a:xfrm>
              <a:prstGeom prst="rect">
                <a:avLst/>
              </a:prstGeom>
              <a:grpFill/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8272088" y="5904343"/>
              <a:ext cx="578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G</a:t>
              </a:r>
              <a:r>
                <a:rPr lang="en-US" altLang="zh-CN" baseline="30000" dirty="0" smtClean="0"/>
                <a:t>+</a:t>
              </a:r>
              <a:endParaRPr lang="zh-CN" altLang="en-US" baseline="30000" dirty="0"/>
            </a:p>
          </p:txBody>
        </p:sp>
        <p:sp>
          <p:nvSpPr>
            <p:cNvPr id="10" name="文本框 6"/>
            <p:cNvSpPr txBox="1"/>
            <p:nvPr/>
          </p:nvSpPr>
          <p:spPr>
            <a:xfrm>
              <a:off x="10963529" y="5904343"/>
              <a:ext cx="578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G</a:t>
              </a:r>
              <a:r>
                <a:rPr lang="en-US" altLang="zh-CN" baseline="30000" dirty="0"/>
                <a:t>-</a:t>
              </a:r>
              <a:endParaRPr lang="zh-CN" alt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795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86" y="537557"/>
            <a:ext cx="8581693" cy="3975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888" y="4124960"/>
            <a:ext cx="3453497" cy="24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4B67B20A-5E60-4877-8C0C-2C8EC737D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" y="418564"/>
            <a:ext cx="4230439" cy="3961031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5519EB53-6787-49AE-96CD-7697B621C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" y="4748927"/>
            <a:ext cx="4013836" cy="13869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D849CEB-C167-4BB8-B0B3-A7EE04675941}"/>
              </a:ext>
            </a:extLst>
          </p:cNvPr>
          <p:cNvSpPr txBox="1"/>
          <p:nvPr/>
        </p:nvSpPr>
        <p:spPr>
          <a:xfrm>
            <a:off x="181554" y="437959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nitrate respiration</a:t>
            </a:r>
            <a:endParaRPr lang="zh-CN" altLang="en-US" dirty="0"/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3DA26D16-E1AC-49AB-A3E0-B7E9D773E82A}"/>
              </a:ext>
            </a:extLst>
          </p:cNvPr>
          <p:cNvSpPr txBox="1"/>
          <p:nvPr/>
        </p:nvSpPr>
        <p:spPr>
          <a:xfrm>
            <a:off x="0" y="610275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suphate</a:t>
            </a:r>
            <a:r>
              <a:rPr lang="en-US" altLang="zh-CN" dirty="0"/>
              <a:t> respiration</a:t>
            </a:r>
            <a:endParaRPr lang="zh-CN" altLang="en-US" dirty="0"/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380A72E1-FD1D-4F4A-9504-C94192EF8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36" y="259775"/>
            <a:ext cx="6847841" cy="3964539"/>
          </a:xfrm>
          <a:prstGeom prst="rect">
            <a:avLst/>
          </a:prstGeom>
        </p:spPr>
      </p:pic>
      <p:sp>
        <p:nvSpPr>
          <p:cNvPr id="9" name="文本框 4">
            <a:extLst>
              <a:ext uri="{FF2B5EF4-FFF2-40B4-BE49-F238E27FC236}">
                <a16:creationId xmlns:a16="http://schemas.microsoft.com/office/drawing/2014/main" id="{98B46401-C87B-4991-835A-3E24B86FB058}"/>
              </a:ext>
            </a:extLst>
          </p:cNvPr>
          <p:cNvSpPr txBox="1"/>
          <p:nvPr/>
        </p:nvSpPr>
        <p:spPr>
          <a:xfrm>
            <a:off x="5830956" y="420907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carbonate respiration </a:t>
            </a:r>
            <a:endParaRPr lang="zh-CN" altLang="en-US" dirty="0"/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79AB7D1A-2F91-4E22-AA52-A50DDDC29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36" y="4578406"/>
            <a:ext cx="6979919" cy="1354926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BF329136-2EE1-4DC6-BA89-2175F1B85282}"/>
              </a:ext>
            </a:extLst>
          </p:cNvPr>
          <p:cNvSpPr txBox="1"/>
          <p:nvPr/>
        </p:nvSpPr>
        <p:spPr>
          <a:xfrm>
            <a:off x="5896995" y="610275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fumarate respiration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471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55" y="275987"/>
            <a:ext cx="5658640" cy="3410426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28F6ACFB-4E0D-4D9D-941C-77187E6C7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1" y="3686412"/>
            <a:ext cx="4439254" cy="30191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B8EE5D3-2C88-4F17-BEC5-D95134B1A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221" y="118021"/>
            <a:ext cx="5025708" cy="6058077"/>
          </a:xfrm>
          <a:prstGeom prst="rect">
            <a:avLst/>
          </a:prstGeom>
        </p:spPr>
      </p:pic>
      <p:sp>
        <p:nvSpPr>
          <p:cNvPr id="5" name="文本框 5">
            <a:extLst>
              <a:ext uri="{FF2B5EF4-FFF2-40B4-BE49-F238E27FC236}">
                <a16:creationId xmlns:a16="http://schemas.microsoft.com/office/drawing/2014/main" id="{25C3299E-303F-4C44-9D3D-6952F7D27BA7}"/>
              </a:ext>
            </a:extLst>
          </p:cNvPr>
          <p:cNvSpPr txBox="1"/>
          <p:nvPr/>
        </p:nvSpPr>
        <p:spPr>
          <a:xfrm>
            <a:off x="7778115" y="6176098"/>
            <a:ext cx="240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Structure of Lac Operon</a:t>
            </a:r>
            <a:endParaRPr lang="zh-CN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76925" y="111962"/>
            <a:ext cx="5705475" cy="6660313"/>
            <a:chOff x="6478901" y="111962"/>
            <a:chExt cx="4235039" cy="65014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8901" y="111962"/>
              <a:ext cx="4095184" cy="3205118"/>
            </a:xfrm>
            <a:prstGeom prst="rect">
              <a:avLst/>
            </a:prstGeom>
          </p:spPr>
        </p:pic>
        <p:pic>
          <p:nvPicPr>
            <p:cNvPr id="1026" name="Picture 2" descr="The lac operon (article) | Khan Academ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813" y="3232784"/>
              <a:ext cx="4116127" cy="3380623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8950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05" y="602349"/>
            <a:ext cx="8890790" cy="3081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32" y="3990887"/>
            <a:ext cx="8802736" cy="231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63" y="228505"/>
            <a:ext cx="10602866" cy="25051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2733675"/>
            <a:ext cx="4238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813" y="2733675"/>
            <a:ext cx="3595370" cy="278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66328" y="5533936"/>
            <a:ext cx="56489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There is a relationship between growth rate and active (enzymatic) uptake:</a:t>
            </a:r>
            <a:endParaRPr kumimoji="0" lang="fr-CH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2964493"/>
            <a:ext cx="36576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29325" y="613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7521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等线 Light</vt:lpstr>
      <vt:lpstr>宋体</vt:lpstr>
      <vt:lpstr>宋体</vt:lpstr>
      <vt:lpstr>Arial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郝亚萌</dc:creator>
  <cp:lastModifiedBy>Group Hu</cp:lastModifiedBy>
  <cp:revision>15</cp:revision>
  <dcterms:created xsi:type="dcterms:W3CDTF">2021-03-05T10:25:29Z</dcterms:created>
  <dcterms:modified xsi:type="dcterms:W3CDTF">2023-03-01T11:08:01Z</dcterms:modified>
</cp:coreProperties>
</file>